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0" r:id="rId4"/>
    <p:sldId id="269" r:id="rId5"/>
    <p:sldId id="258" r:id="rId6"/>
    <p:sldId id="264" r:id="rId7"/>
    <p:sldId id="265" r:id="rId8"/>
    <p:sldId id="266" r:id="rId9"/>
    <p:sldId id="267" r:id="rId10"/>
    <p:sldId id="268" r:id="rId11"/>
    <p:sldId id="259" r:id="rId12"/>
    <p:sldId id="260" r:id="rId13"/>
    <p:sldId id="261" r:id="rId14"/>
    <p:sldId id="262" r:id="rId15"/>
    <p:sldId id="263" r:id="rId16"/>
    <p:sldId id="271" r:id="rId17"/>
  </p:sldIdLst>
  <p:sldSz cx="14630400" cy="8229600"/>
  <p:notesSz cx="8229600" cy="14630400"/>
  <p:embeddedFontLst>
    <p:embeddedFont>
      <p:font typeface="Noto Sans TC" panose="020B0604020202020204" charset="-128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Sora Medium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E6"/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064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hyperlink" Target="https://github.com/youssef-113/Sales-Forcasting-Caes-Sale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8.PNG"/><Relationship Id="rId4" Type="http://schemas.openxmlformats.org/officeDocument/2006/relationships/image" Target="../media/image29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244008"/>
            <a:ext cx="5486400" cy="588414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097220"/>
            <a:ext cx="5486400" cy="62179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0" y="2860358"/>
            <a:ext cx="8893017" cy="1254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Sales Forecasting and Optimization </a:t>
            </a:r>
            <a:endParaRPr lang="en-US" sz="3950" b="1" dirty="0"/>
          </a:p>
        </p:txBody>
      </p:sp>
      <p:sp>
        <p:nvSpPr>
          <p:cNvPr id="5" name="Text 1"/>
          <p:cNvSpPr/>
          <p:nvPr/>
        </p:nvSpPr>
        <p:spPr>
          <a:xfrm>
            <a:off x="1154194" y="3683470"/>
            <a:ext cx="773882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Predict future sales to optimize inventory, marketing, and strategies.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19355" y="5007580"/>
            <a:ext cx="1770094" cy="32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b="1" dirty="0">
                <a:solidFill>
                  <a:srgbClr val="AFCBF8"/>
                </a:solidFill>
                <a:latin typeface="Noto Sans TC" pitchFamily="34" charset="0"/>
                <a:ea typeface="Noto Sans TC" pitchFamily="34" charset="-122"/>
              </a:rPr>
              <a:t>Make by:</a:t>
            </a:r>
            <a:endParaRPr lang="en-US" dirty="0"/>
          </a:p>
        </p:txBody>
      </p:sp>
      <p:sp>
        <p:nvSpPr>
          <p:cNvPr id="8" name="Text 3"/>
          <p:cNvSpPr/>
          <p:nvPr/>
        </p:nvSpPr>
        <p:spPr>
          <a:xfrm>
            <a:off x="1196366" y="5328693"/>
            <a:ext cx="2178129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Youssef Bassiony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C4618-F899-474F-B10C-10EBC0ED751B}"/>
              </a:ext>
            </a:extLst>
          </p:cNvPr>
          <p:cNvSpPr txBox="1"/>
          <p:nvPr/>
        </p:nvSpPr>
        <p:spPr>
          <a:xfrm>
            <a:off x="2996152" y="4283055"/>
            <a:ext cx="223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For Cars Sales Dataset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4BF975E-ACF6-45CD-A429-E18A1D935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9" y="766732"/>
            <a:ext cx="5486399" cy="74628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E2CAB61-DACB-47E9-BE0B-12ED9C04C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71" y="7449265"/>
            <a:ext cx="1623544" cy="6631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6878C7-7971-4562-ACF9-81BA4368A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14" y="92211"/>
            <a:ext cx="1257675" cy="7927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66E96D8-E6B5-4BAA-9624-212421DA6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2100" y="22579"/>
            <a:ext cx="1608300" cy="6707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FDEB628-A3AA-4A36-998C-63AB7B020CD2}"/>
              </a:ext>
            </a:extLst>
          </p:cNvPr>
          <p:cNvSpPr txBox="1"/>
          <p:nvPr/>
        </p:nvSpPr>
        <p:spPr>
          <a:xfrm>
            <a:off x="5023606" y="4820642"/>
            <a:ext cx="2479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For Full Project At: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0D8EB0-20F9-4B5B-BFD0-F4C1AE1306BA}"/>
              </a:ext>
            </a:extLst>
          </p:cNvPr>
          <p:cNvSpPr txBox="1"/>
          <p:nvPr/>
        </p:nvSpPr>
        <p:spPr>
          <a:xfrm>
            <a:off x="7460938" y="4832610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9"/>
              </a:rPr>
              <a:t>GitHub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F04E6-077D-454C-A594-A6D03C78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5" y="918145"/>
            <a:ext cx="13418287" cy="6921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DDE2C-544B-4F08-9893-1D7CF6C63508}"/>
              </a:ext>
            </a:extLst>
          </p:cNvPr>
          <p:cNvSpPr txBox="1"/>
          <p:nvPr/>
        </p:nvSpPr>
        <p:spPr>
          <a:xfrm>
            <a:off x="4643063" y="116958"/>
            <a:ext cx="608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Power Bi for Date to Explore the features  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C1A21-216E-4536-BEA5-46E629F1975D}"/>
              </a:ext>
            </a:extLst>
          </p:cNvPr>
          <p:cNvSpPr txBox="1"/>
          <p:nvPr/>
        </p:nvSpPr>
        <p:spPr>
          <a:xfrm>
            <a:off x="6310424" y="548329"/>
            <a:ext cx="200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Drill Draw 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801AB-3765-4232-AA3C-1FDF1043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346" y="7498998"/>
            <a:ext cx="1623544" cy="663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7FF7B8-E6A6-4577-976C-93EE5A47A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4" y="67464"/>
            <a:ext cx="1257675" cy="792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BBDAE-7A00-423E-94DC-23C8AFB03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098" y="67464"/>
            <a:ext cx="1608300" cy="6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7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600" y="1325859"/>
            <a:ext cx="794140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Milestone 3: Forecasting Model Development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162842" y="3805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62843" y="417266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ARIMA, SARIMA,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Prophet, xgboost.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02055" y="3760470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 &amp; Evaluation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02055" y="4198642"/>
            <a:ext cx="38186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time-series validation; evaluate with RMSE, MAE, MAPE.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188099" y="5063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151901" y="5578366"/>
            <a:ext cx="32946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Tune hyperparameters; analyze residuals for model accuracy.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D707FA-3169-4453-BC5A-8985B995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06" y="749987"/>
            <a:ext cx="6450394" cy="74796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91D5BA-1E91-4238-9FD2-AC5441500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9" y="7498998"/>
            <a:ext cx="1623544" cy="6631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B8D540-E6D8-43EB-AFDD-61B57F91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251"/>
            <a:ext cx="1257675" cy="7927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84A6DC-DDAE-4CA6-95D2-E62691F19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2098" y="67464"/>
            <a:ext cx="1608300" cy="67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990"/>
            <a:ext cx="5486400" cy="71876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4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Milestone 4: MLOps, Deployment &amp; Monitoring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187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651879"/>
            <a:ext cx="3401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MLOps Implementation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05582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experiments, manage versions with MLflow and DVC.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73201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2224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Deploy model via Streamlit for real-time or batch use.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81214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812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30256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model performance, detect drift, and enable feedback loops.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25518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811095" y="6255187"/>
            <a:ext cx="33913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 Reporting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745605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Log metrics and alert stakeholders on accuracy drops.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DCADBE-003D-4DD2-A842-ABEB5D83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8346" y="7498998"/>
            <a:ext cx="1623544" cy="6631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A57D1-AF91-48E0-88C5-1C8018B56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14" y="67464"/>
            <a:ext cx="1257675" cy="7927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5DCDC8-1A33-49FB-BFFE-0AFABB596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2098" y="67464"/>
            <a:ext cx="1608300" cy="67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8678"/>
            <a:ext cx="5486400" cy="65709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823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Milestone 5: Final Documentation &amp; Presentation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6473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791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Final Report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8196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Summarize data exploration, modeling, deployment, and insights.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6473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791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Presentation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28196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Showcase model functionality, business value, and future use cases.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429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6051113"/>
            <a:ext cx="3332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&amp; Solutions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5415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 obstacles and how they were overcome.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595362-3994-4887-852F-2B0056C3D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98232"/>
            <a:ext cx="5486401" cy="7131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DAF3A3-3359-42F6-8FE4-B1C9D5CBA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8346" y="7498998"/>
            <a:ext cx="1623544" cy="6631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B2FC49-402D-4B12-B912-8D7A887D7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14" y="67464"/>
            <a:ext cx="1257675" cy="7927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8D5A8C-712F-41F9-9A58-0E16F7316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2098" y="67464"/>
            <a:ext cx="1608300" cy="67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860180"/>
            <a:ext cx="5486400" cy="7369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Summary &amp;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5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Accurate Sales Predictions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1814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 historical data for robust forecasting models.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5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Business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 inventory, marketing, and sales strategies.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04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838349"/>
            <a:ext cx="3546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Sustainable Deployment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model is deployable and maintainable long-term.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A92DE6-DF7E-4E65-A1EF-0551411C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4" y="7466885"/>
            <a:ext cx="1623544" cy="663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66ABAF-A314-4F4A-B2B4-9932BA259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14" y="67464"/>
            <a:ext cx="1257675" cy="792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217E0-BE54-4565-81D8-194FB500F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2098" y="67464"/>
            <a:ext cx="1608300" cy="67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092"/>
            <a:ext cx="5486400" cy="72195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929879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Next Steps &amp; Future Opportunities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8333" y="2595682"/>
            <a:ext cx="3496628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Continuous Improvement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618333" y="305657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Refine models with new data and feedback loops.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833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Expand Features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618333" y="433578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Incorporate more external factors and advanced algorithms.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8333" y="5154097"/>
            <a:ext cx="289226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Scalable Deployment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18333" y="561498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Broaden cloud deployment for higher availability.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5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1833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Training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618333" y="6894195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Educate stakeholders on model use and interpretation.</a:t>
            </a:r>
            <a:endParaRPr lang="en-US" sz="1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B99B5A-E828-45E8-8C78-8A53A40C3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8346" y="7498998"/>
            <a:ext cx="1623544" cy="6631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3FB733-B408-4810-9EEC-96B7629EC8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14" y="67464"/>
            <a:ext cx="1257675" cy="7927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2E19A1-8DDA-48C1-92F8-BE5F7E3077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22098" y="67464"/>
            <a:ext cx="1608300" cy="67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D31642-1295-48AB-8A00-DC411CCD99F5}"/>
              </a:ext>
            </a:extLst>
          </p:cNvPr>
          <p:cNvSpPr txBox="1"/>
          <p:nvPr/>
        </p:nvSpPr>
        <p:spPr>
          <a:xfrm>
            <a:off x="5148613" y="6337004"/>
            <a:ext cx="4333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57FC9-9835-401C-B8AF-AB3E3761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0" y="1300819"/>
            <a:ext cx="11738344" cy="4504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891E6-226D-449D-8D8C-7CD61374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303" y="7283635"/>
            <a:ext cx="2028825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F6A669-90B0-4E28-B26B-79AD6716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30"/>
            <a:ext cx="1571625" cy="99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5435B1-4F86-42B4-950D-2295C05C4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8303" y="117290"/>
            <a:ext cx="20097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8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3789" y="903485"/>
            <a:ext cx="12044839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Milestone 1: Data Collection &amp; Preprocessing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36" y="1743432"/>
            <a:ext cx="4205288" cy="2599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2236" y="4607481"/>
            <a:ext cx="420528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Collect historical sales data with features like promotions, holidays, weather.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556" y="1743432"/>
            <a:ext cx="4205288" cy="25990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12556" y="4607481"/>
            <a:ext cx="420528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data trends, seasonality, and handle missing values.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877" y="1743432"/>
            <a:ext cx="4205288" cy="25990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82877" y="4607481"/>
            <a:ext cx="420528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Preprocess data: clean, engineer time features, scale for modeling.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742236" y="5524500"/>
            <a:ext cx="13145929" cy="1949751"/>
          </a:xfrm>
          <a:prstGeom prst="roundRect">
            <a:avLst>
              <a:gd name="adj" fmla="val 1553"/>
            </a:avLst>
          </a:prstGeom>
          <a:solidFill>
            <a:srgbClr val="26262B"/>
          </a:solidFill>
          <a:ln/>
        </p:spPr>
      </p:sp>
      <p:sp>
        <p:nvSpPr>
          <p:cNvPr id="10" name="Text 5"/>
          <p:cNvSpPr/>
          <p:nvPr/>
        </p:nvSpPr>
        <p:spPr>
          <a:xfrm>
            <a:off x="954286" y="5736550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Deliverables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54286" y="6195060"/>
            <a:ext cx="1272182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Exploration Report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954286" y="6608445"/>
            <a:ext cx="1272182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EDA Notebook with visualizations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954286" y="7021830"/>
            <a:ext cx="1272182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Cleaned Dataset</a:t>
            </a:r>
            <a:endParaRPr lang="en-US" sz="1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51E670-A5DC-46D0-A271-1AF74B6F2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4342" y="7474251"/>
            <a:ext cx="1623544" cy="6631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7FDDD7-6DF8-43AB-8348-0D999513B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14" y="92211"/>
            <a:ext cx="1257675" cy="7927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21870F-6BA9-4FBA-837F-D3DE7D7C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2098" y="92211"/>
            <a:ext cx="1608300" cy="67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D0523-B812-494D-9C40-49517A2A3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-11623"/>
            <a:ext cx="8293394" cy="8119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886C6-4FDA-48CC-9587-7D929953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37005" cy="80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31612"/>
      </p:ext>
    </p:extLst>
  </p:cSld>
  <p:clrMapOvr>
    <a:masterClrMapping/>
  </p:clrMapOvr>
  <p:transition spd="slow">
    <p:pull dir="l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8F9EBB-6B21-4899-9767-03AE30D7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44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DA7D9-1823-4F2A-9B8A-92B596E0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2512"/>
            <a:ext cx="14630400" cy="3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17928"/>
      </p:ext>
    </p:extLst>
  </p:cSld>
  <p:clrMapOvr>
    <a:masterClrMapping/>
  </p:clrMapOvr>
  <p:transition spd="slow">
    <p:pull dir="l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31" y="762971"/>
            <a:ext cx="6746069" cy="74666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5069" y="1354539"/>
            <a:ext cx="803471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Milestone 2: Data Analysis &amp; Visualization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281367" y="29091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18483" y="298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8483" y="34774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Address missing values, outliers, and inconsistencies.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89617" y="296717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781198" y="3074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41474" y="354748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 correlations with promotions, weather, holidays, trends.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81367" y="501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18483" y="509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18484" y="5588102"/>
            <a:ext cx="59422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line graphs, bar charts, scatter plots, interactive dashboards and create Power Bi 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5C1362B-DD6B-4D13-9C7A-66B514B6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31" y="1616148"/>
            <a:ext cx="6746069" cy="66134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2B2BF-A5C2-4046-824E-DC69D8410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14" y="7474251"/>
            <a:ext cx="1623544" cy="6631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47F79E-F256-419F-AE62-5451CDECC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9745"/>
            <a:ext cx="1257675" cy="7927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8BA803-8EF5-4A19-A06D-C02FC0514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2098" y="92211"/>
            <a:ext cx="1608300" cy="67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6B1740-5FA9-428D-BC80-22ADBC644BA0}"/>
              </a:ext>
            </a:extLst>
          </p:cNvPr>
          <p:cNvSpPr txBox="1"/>
          <p:nvPr/>
        </p:nvSpPr>
        <p:spPr>
          <a:xfrm>
            <a:off x="4643063" y="116958"/>
            <a:ext cx="608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Power Bi for Date to Explore the features  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39B04-FDB8-47D8-9B1B-F65B2C8A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6" y="1071633"/>
            <a:ext cx="13545879" cy="6732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CFA580-A38B-4B8D-B8DE-7FF0471D1AD9}"/>
              </a:ext>
            </a:extLst>
          </p:cNvPr>
          <p:cNvSpPr txBox="1"/>
          <p:nvPr/>
        </p:nvSpPr>
        <p:spPr>
          <a:xfrm>
            <a:off x="6432698" y="610521"/>
            <a:ext cx="200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Overview Page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DBB4FC-1C08-4D84-BD83-6F4758A6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346" y="7498998"/>
            <a:ext cx="1623544" cy="6631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8E9C13-B599-4237-80FA-BE43EE750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4" y="67464"/>
            <a:ext cx="1257675" cy="7927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E37EF1-7C16-49E4-B9A2-64A7DE2C3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098" y="67464"/>
            <a:ext cx="1608300" cy="6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DB3D8-2594-4E4E-8CC6-972BF1F0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1" y="1010631"/>
            <a:ext cx="12907924" cy="6762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4C063A-322B-422A-8E28-33CC38A890B8}"/>
              </a:ext>
            </a:extLst>
          </p:cNvPr>
          <p:cNvSpPr txBox="1"/>
          <p:nvPr/>
        </p:nvSpPr>
        <p:spPr>
          <a:xfrm>
            <a:off x="4025909" y="85060"/>
            <a:ext cx="608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Power Bi for Date to Explore the features  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2D0D4-5E4F-458E-B5C7-E094995F94CE}"/>
              </a:ext>
            </a:extLst>
          </p:cNvPr>
          <p:cNvSpPr txBox="1"/>
          <p:nvPr/>
        </p:nvSpPr>
        <p:spPr>
          <a:xfrm>
            <a:off x="4263656" y="546725"/>
            <a:ext cx="5114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Total Sales Per Company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FF30B-68E4-424C-B976-F064C4114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346" y="7498998"/>
            <a:ext cx="1623544" cy="663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A180BC-2779-4E20-9A8B-C3AD8CE40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4" y="67464"/>
            <a:ext cx="1257675" cy="792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E0B08-E6D4-4CC4-9CBD-E18FB7938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098" y="67464"/>
            <a:ext cx="1608300" cy="6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7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627A0-3A42-429D-80A4-67BB8F06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10093"/>
            <a:ext cx="1356714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2601F7-71EE-4FE3-9A29-4E4182650235}"/>
              </a:ext>
            </a:extLst>
          </p:cNvPr>
          <p:cNvSpPr txBox="1"/>
          <p:nvPr/>
        </p:nvSpPr>
        <p:spPr>
          <a:xfrm>
            <a:off x="4643063" y="116958"/>
            <a:ext cx="608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Power Bi for Date to Explore the features  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ED21-648F-4FA4-87C6-E2C3A93DBEBB}"/>
              </a:ext>
            </a:extLst>
          </p:cNvPr>
          <p:cNvSpPr txBox="1"/>
          <p:nvPr/>
        </p:nvSpPr>
        <p:spPr>
          <a:xfrm>
            <a:off x="6432698" y="577503"/>
            <a:ext cx="200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Total Sales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246CB-E977-4CD0-B852-6E51F721F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346" y="7498998"/>
            <a:ext cx="1623544" cy="663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FA5D3-98EF-4CF4-BE49-5F595F876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4" y="67464"/>
            <a:ext cx="1257675" cy="792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05D27-E89A-446E-96FB-5A87387FB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098" y="67464"/>
            <a:ext cx="1608300" cy="6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0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233E9-C2DA-4D07-964D-7276FC52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19" y="1020726"/>
            <a:ext cx="13832958" cy="6836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337176-DD41-4FD5-B81D-0E18E048F9FF}"/>
              </a:ext>
            </a:extLst>
          </p:cNvPr>
          <p:cNvSpPr txBox="1"/>
          <p:nvPr/>
        </p:nvSpPr>
        <p:spPr>
          <a:xfrm>
            <a:off x="4643063" y="116958"/>
            <a:ext cx="608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Power Bi for Date to Explore the features  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4C752-B143-475D-89AB-5AE0C798E60B}"/>
              </a:ext>
            </a:extLst>
          </p:cNvPr>
          <p:cNvSpPr txBox="1"/>
          <p:nvPr/>
        </p:nvSpPr>
        <p:spPr>
          <a:xfrm>
            <a:off x="5677786" y="551191"/>
            <a:ext cx="3551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Company Sales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E40B13-19D3-4139-88D2-E23E53672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346" y="7498998"/>
            <a:ext cx="1623544" cy="663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C032D2-B61E-4EF1-BAC4-D1BCA5AE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4" y="67464"/>
            <a:ext cx="1257675" cy="792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B9E305-2D2D-4630-94EE-E5DE82A8A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098" y="67464"/>
            <a:ext cx="1608300" cy="6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7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429</Words>
  <Application>Microsoft Office PowerPoint</Application>
  <PresentationFormat>Custom</PresentationFormat>
  <Paragraphs>81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Noto Sans TC</vt:lpstr>
      <vt:lpstr>Arial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Youssef Abdlah</cp:lastModifiedBy>
  <cp:revision>13</cp:revision>
  <dcterms:created xsi:type="dcterms:W3CDTF">2025-05-15T19:20:57Z</dcterms:created>
  <dcterms:modified xsi:type="dcterms:W3CDTF">2025-05-22T01:22:50Z</dcterms:modified>
</cp:coreProperties>
</file>